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0"/>
  </p:handoutMasterIdLst>
  <p:sldIdLst>
    <p:sldId id="256" r:id="rId2"/>
    <p:sldId id="257" r:id="rId3"/>
    <p:sldId id="287" r:id="rId4"/>
    <p:sldId id="28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7" r:id="rId15"/>
    <p:sldId id="279" r:id="rId16"/>
    <p:sldId id="280" r:id="rId17"/>
    <p:sldId id="281" r:id="rId18"/>
    <p:sldId id="285" r:id="rId19"/>
  </p:sldIdLst>
  <p:sldSz cx="9144000" cy="6858000" type="screen4x3"/>
  <p:notesSz cx="6645275" cy="97758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5E368D1-0DB1-4172-8ADD-8611F0DBB8FD}">
          <p14:sldIdLst>
            <p14:sldId id="256"/>
            <p14:sldId id="257"/>
            <p14:sldId id="287"/>
            <p14:sldId id="286"/>
            <p14:sldId id="264"/>
            <p14:sldId id="267"/>
            <p14:sldId id="268"/>
            <p14:sldId id="269"/>
            <p14:sldId id="270"/>
            <p14:sldId id="271"/>
            <p14:sldId id="272"/>
            <p14:sldId id="274"/>
            <p14:sldId id="275"/>
            <p14:sldId id="277"/>
            <p14:sldId id="279"/>
            <p14:sldId id="280"/>
            <p14:sldId id="281"/>
            <p14:sldId id="28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F11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64119" y="0"/>
            <a:ext cx="2879619" cy="490489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r">
              <a:defRPr sz="1200"/>
            </a:lvl1pPr>
          </a:lstStyle>
          <a:p>
            <a:fld id="{63B3FD19-0B0C-4D9E-9FB1-E066E5F214E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79619" cy="490488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64119" y="9285337"/>
            <a:ext cx="2879619" cy="490488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r">
              <a:defRPr sz="1200"/>
            </a:lvl1pPr>
          </a:lstStyle>
          <a:p>
            <a:fld id="{2DAAFFC4-81B8-4564-B55B-5ED176FD5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19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965136-BE2D-463C-AEC0-045E13E5EE2D}" type="datetimeFigureOut">
              <a:rPr lang="cs-CZ" smtClean="0"/>
              <a:t>10.7.2017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18B994-85CC-4160-B187-E0758984B5D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rgbClr val="E7401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36711" y="3260435"/>
            <a:ext cx="7270576" cy="1728192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Testování kvality výrobků stejných obchodních značek prodávaných v ČR a okolních státech EU</a:t>
            </a:r>
            <a:endParaRPr lang="cs-CZ" sz="36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56382" y="5180102"/>
            <a:ext cx="6400800" cy="110452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VŠCHT Praha</a:t>
            </a: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Ústav konzervace potravin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7" y="1059185"/>
            <a:ext cx="16097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720080"/>
          </a:xfrm>
        </p:spPr>
        <p:txBody>
          <a:bodyPr/>
          <a:lstStyle/>
          <a:p>
            <a:pPr algn="l"/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Tulip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Luncheon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meat</a:t>
            </a:r>
            <a:endParaRPr lang="cs-CZ" sz="3600" dirty="0">
              <a:solidFill>
                <a:srgbClr val="E7401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43749"/>
          </a:xfrm>
        </p:spPr>
        <p:txBody>
          <a:bodyPr/>
          <a:lstStyle/>
          <a:p>
            <a:pPr algn="just"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ve výrobku ze SRN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vepřové maso</a:t>
            </a:r>
          </a:p>
          <a:p>
            <a:pPr algn="just"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ve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výrobku z CZ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drůbeží maso strojně oddělené</a:t>
            </a:r>
          </a:p>
          <a:p>
            <a:pPr algn="just"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podíly masa a dalších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složek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odlišné, stejně jako deklarované výživové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hodnoty</a:t>
            </a:r>
          </a:p>
          <a:p>
            <a:pPr algn="just">
              <a:buClr>
                <a:srgbClr val="E74011"/>
              </a:buClr>
              <a:buSzPct val="110000"/>
            </a:pPr>
            <a:r>
              <a:rPr lang="cs-CZ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senzorika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: zcela odlišné výrobky</a:t>
            </a:r>
            <a:endParaRPr lang="cs-CZ" dirty="0">
              <a:solidFill>
                <a:schemeClr val="tx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685260" y="4478015"/>
            <a:ext cx="5773479" cy="2208975"/>
            <a:chOff x="943618" y="3314801"/>
            <a:chExt cx="5773479" cy="2208975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618" y="3314801"/>
              <a:ext cx="2699999" cy="1800000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2047395" y="506211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021489" y="5062110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SRN</a:t>
              </a:r>
            </a:p>
          </p:txBody>
        </p: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7098" y="3315277"/>
              <a:ext cx="2699999" cy="1800000"/>
            </a:xfrm>
            <a:prstGeom prst="rect">
              <a:avLst/>
            </a:prstGeom>
          </p:spPr>
        </p:pic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8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86833"/>
            <a:ext cx="8219256" cy="720080"/>
          </a:xfrm>
        </p:spPr>
        <p:txBody>
          <a:bodyPr/>
          <a:lstStyle/>
          <a:p>
            <a:pPr algn="l"/>
            <a:r>
              <a:rPr lang="pl-PL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Kiri z tvarohu a smetany 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87041"/>
            <a:ext cx="7992888" cy="4143749"/>
          </a:xfrm>
        </p:spPr>
        <p:txBody>
          <a:bodyPr/>
          <a:lstStyle/>
          <a:p>
            <a:pPr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základní složka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(tvaroh vs. čerstvý sýr)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zvyklost v použití pojmů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SRN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mírně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zvýšený obsah bílkovin a tuků a nižší obsah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cukrů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rozměrově stejná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balení odlišné plnění (CZ, SK, HU: 100 g; AT, SRN: 120 g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E74011"/>
              </a:buClr>
              <a:buSzPct val="110000"/>
            </a:pPr>
            <a:r>
              <a:rPr lang="cs-CZ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senzorika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lépe hodnocené výrobky ze SRN a AT</a:t>
            </a:r>
          </a:p>
          <a:p>
            <a:pPr marL="0" indent="0">
              <a:buClr>
                <a:srgbClr val="E74011"/>
              </a:buClr>
              <a:buSzPct val="110000"/>
              <a:buNone/>
            </a:pP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1835696" y="4586202"/>
            <a:ext cx="5611985" cy="2212448"/>
            <a:chOff x="805627" y="3230301"/>
            <a:chExt cx="5611985" cy="221244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627" y="3230301"/>
              <a:ext cx="2699999" cy="1800000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1909404" y="497099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722004" y="4981084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SRN</a:t>
              </a:r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7613" y="3230301"/>
              <a:ext cx="2699999" cy="1800000"/>
            </a:xfrm>
            <a:prstGeom prst="rect">
              <a:avLst/>
            </a:prstGeom>
          </p:spPr>
        </p:pic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9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720080"/>
          </a:xfrm>
        </p:spPr>
        <p:txBody>
          <a:bodyPr/>
          <a:lstStyle/>
          <a:p>
            <a:pPr algn="l"/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Danone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Activia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jahoda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43749"/>
          </a:xfrm>
        </p:spPr>
        <p:txBody>
          <a:bodyPr/>
          <a:lstStyle/>
          <a:p>
            <a:pPr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deklarované složení výrobků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odlišné 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výrobky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z HU a ze SRN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odlišné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balené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ve stejném výrobním závodu DE BY 601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EG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u="sng" dirty="0">
                <a:solidFill>
                  <a:schemeClr val="tx1"/>
                </a:solidFill>
                <a:latin typeface="Calibri" panose="020F0502020204030204" pitchFamily="34" charset="0"/>
              </a:rPr>
              <a:t>senzorika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: nejlépe hodnocen výrobek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ze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SRN a statisticky se odlišovaly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výrobky ze SRN a CZ od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výrobku z HU </a:t>
            </a:r>
          </a:p>
          <a:p>
            <a:pPr>
              <a:buClr>
                <a:srgbClr val="E74011"/>
              </a:buClr>
              <a:buSzPct val="110000"/>
            </a:pPr>
            <a:endParaRPr lang="cs-CZ" dirty="0">
              <a:solidFill>
                <a:schemeClr val="tx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6" name="Skupina 15"/>
          <p:cNvGrpSpPr/>
          <p:nvPr/>
        </p:nvGrpSpPr>
        <p:grpSpPr>
          <a:xfrm>
            <a:off x="1779669" y="4572474"/>
            <a:ext cx="5584662" cy="2202362"/>
            <a:chOff x="830530" y="4317780"/>
            <a:chExt cx="5584662" cy="2202362"/>
          </a:xfrm>
        </p:grpSpPr>
        <p:sp>
          <p:nvSpPr>
            <p:cNvPr id="12" name="TextovéPole 11"/>
            <p:cNvSpPr txBox="1"/>
            <p:nvPr/>
          </p:nvSpPr>
          <p:spPr>
            <a:xfrm>
              <a:off x="1893431" y="6058477"/>
              <a:ext cx="574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HU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719584" y="6041271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SRN</a:t>
              </a:r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530" y="4317780"/>
              <a:ext cx="2699999" cy="180000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5193" y="4324049"/>
              <a:ext cx="2699999" cy="1800000"/>
            </a:xfrm>
            <a:prstGeom prst="rect">
              <a:avLst/>
            </a:prstGeom>
          </p:spPr>
        </p:pic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6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720080"/>
          </a:xfrm>
        </p:spPr>
        <p:txBody>
          <a:bodyPr/>
          <a:lstStyle/>
          <a:p>
            <a:pPr algn="l"/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Lay's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solené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43749"/>
          </a:xfrm>
        </p:spPr>
        <p:txBody>
          <a:bodyPr/>
          <a:lstStyle/>
          <a:p>
            <a:pPr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výrobek z SRN se liší od ostatních výrobků deklarovaným složením (ve výrobku ze SRN není použitý palmový olej)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vyšší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peroxidové číslo u výrobku ze SRN 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u="sng" dirty="0">
                <a:solidFill>
                  <a:schemeClr val="tx1"/>
                </a:solidFill>
                <a:latin typeface="Calibri" panose="020F0502020204030204" pitchFamily="34" charset="0"/>
              </a:rPr>
              <a:t>senzorika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: jako odlišný hodnocen výrobek z SRN, s nejnižší preferencí</a:t>
            </a:r>
            <a:endParaRPr lang="cs-CZ" dirty="0">
              <a:solidFill>
                <a:schemeClr val="tx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3131840" y="4430007"/>
            <a:ext cx="2747419" cy="2261665"/>
            <a:chOff x="2851341" y="3645224"/>
            <a:chExt cx="2747419" cy="2261665"/>
          </a:xfrm>
        </p:grpSpPr>
        <p:sp>
          <p:nvSpPr>
            <p:cNvPr id="7" name="TextovéPole 6"/>
            <p:cNvSpPr txBox="1"/>
            <p:nvPr/>
          </p:nvSpPr>
          <p:spPr>
            <a:xfrm>
              <a:off x="3203848" y="544522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654424" y="5445224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SRN</a:t>
              </a:r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1341" y="3645224"/>
              <a:ext cx="1197456" cy="18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1304" y="3657286"/>
              <a:ext cx="1197456" cy="1800000"/>
            </a:xfrm>
            <a:prstGeom prst="rect">
              <a:avLst/>
            </a:prstGeom>
          </p:spPr>
        </p:pic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8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119" y="1174377"/>
            <a:ext cx="8219256" cy="720080"/>
          </a:xfrm>
        </p:spPr>
        <p:txBody>
          <a:bodyPr/>
          <a:lstStyle/>
          <a:p>
            <a:pPr algn="l"/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Kaufland Bílý jogurt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224" y="1830452"/>
            <a:ext cx="8229600" cy="4143749"/>
          </a:xfrm>
        </p:spPr>
        <p:txBody>
          <a:bodyPr/>
          <a:lstStyle/>
          <a:p>
            <a:pPr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mikrobiologickým zkoušením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rozdíl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 zastoupení jednotlivých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mikroorganismů</a:t>
            </a:r>
          </a:p>
          <a:p>
            <a:pPr>
              <a:buClr>
                <a:srgbClr val="E74011"/>
              </a:buClr>
              <a:buSzPct val="110000"/>
            </a:pP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rgbClr val="E74011"/>
              </a:buClr>
              <a:buSzPct val="110000"/>
            </a:pP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rgbClr val="E74011"/>
              </a:buClr>
              <a:buSzPct val="110000"/>
            </a:pP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výrobky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rozdíl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 deklarovaných výživových hodnotách</a:t>
            </a:r>
            <a:endParaRPr lang="cs-CZ" dirty="0">
              <a:solidFill>
                <a:schemeClr val="tx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2331786" y="4495072"/>
            <a:ext cx="4193921" cy="2261665"/>
            <a:chOff x="2851341" y="3645224"/>
            <a:chExt cx="4193921" cy="2261665"/>
          </a:xfrm>
        </p:grpSpPr>
        <p:sp>
          <p:nvSpPr>
            <p:cNvPr id="7" name="TextovéPole 6"/>
            <p:cNvSpPr txBox="1"/>
            <p:nvPr/>
          </p:nvSpPr>
          <p:spPr>
            <a:xfrm>
              <a:off x="3203848" y="544522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349654" y="5414681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SRN</a:t>
              </a: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1341" y="3645224"/>
              <a:ext cx="1197456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5263" y="3645224"/>
              <a:ext cx="2699999" cy="1800000"/>
            </a:xfrm>
            <a:prstGeom prst="rect">
              <a:avLst/>
            </a:prstGeom>
          </p:spPr>
        </p:pic>
      </p:grp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76722"/>
              </p:ext>
            </p:extLst>
          </p:nvPr>
        </p:nvGraphicFramePr>
        <p:xfrm>
          <a:off x="319119" y="2676993"/>
          <a:ext cx="8640960" cy="1257335"/>
        </p:xfrm>
        <a:graphic>
          <a:graphicData uri="http://schemas.openxmlformats.org/drawingml/2006/table">
            <a:tbl>
              <a:tblPr firstRow="1" firstCol="1" bandRow="1"/>
              <a:tblGrid>
                <a:gridCol w="524365"/>
                <a:gridCol w="2211939"/>
                <a:gridCol w="1944216"/>
                <a:gridCol w="1584176"/>
                <a:gridCol w="2376264"/>
              </a:tblGrid>
              <a:tr h="6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cs-CZ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Lactobacillus</a:t>
                      </a:r>
                      <a:r>
                        <a:rPr lang="cs-CZ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delbrueckii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subsp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cs-CZ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bulgaricus</a:t>
                      </a:r>
                      <a:r>
                        <a:rPr lang="cs-CZ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[KTJ∙g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Streptococcus</a:t>
                      </a:r>
                      <a:r>
                        <a:rPr lang="cs-CZ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thermophilus</a:t>
                      </a:r>
                      <a:r>
                        <a:rPr lang="cs-CZ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[KTJ∙g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r. </a:t>
                      </a:r>
                      <a:r>
                        <a:rPr lang="cs-CZ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Bifidobacterium</a:t>
                      </a:r>
                      <a:r>
                        <a:rPr lang="cs-CZ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[KTJ∙g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Celkový počet jogurtových mikroorganismů [KTJ∙g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3,8∙10</a:t>
                      </a:r>
                      <a:r>
                        <a:rPr lang="cs-CZ" sz="18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7,6∙10</a:t>
                      </a:r>
                      <a:r>
                        <a:rPr lang="cs-CZ" sz="18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1,2∙10</a:t>
                      </a:r>
                      <a:r>
                        <a:rPr lang="cs-CZ" sz="18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7,6∙10</a:t>
                      </a:r>
                      <a:r>
                        <a:rPr lang="cs-CZ" sz="18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SRN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4,9∙10</a:t>
                      </a:r>
                      <a:r>
                        <a:rPr lang="cs-CZ" sz="18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3,5∙10</a:t>
                      </a:r>
                      <a:r>
                        <a:rPr lang="cs-CZ" sz="18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&lt;1∙10</a:t>
                      </a:r>
                      <a:r>
                        <a:rPr lang="cs-CZ" sz="18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3,5∙10</a:t>
                      </a:r>
                      <a:r>
                        <a:rPr lang="cs-CZ" sz="18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7410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4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1201607"/>
            <a:ext cx="8219256" cy="720080"/>
          </a:xfrm>
        </p:spPr>
        <p:txBody>
          <a:bodyPr/>
          <a:lstStyle/>
          <a:p>
            <a:pPr algn="l"/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Iglo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Rybí prsty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0807"/>
            <a:ext cx="8219256" cy="4143749"/>
          </a:xfrm>
        </p:spPr>
        <p:txBody>
          <a:bodyPr/>
          <a:lstStyle/>
          <a:p>
            <a:pPr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výrobky z AT a SRN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odlišný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deklarovaný obsah masa 65 % (o 7 % více než CZ, SK, HU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58 % masa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i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výživové hodnoty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obsah masa zjištěný analyticky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CZ: 50,2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%	</a:t>
            </a:r>
          </a:p>
          <a:p>
            <a:pPr marL="0" indent="0">
              <a:buClr>
                <a:srgbClr val="E74011"/>
              </a:buClr>
              <a:buSzPct val="110000"/>
              <a:buNone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			SRN: 63,8 %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baleny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ve stejném výrobním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závodě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DE HB 00145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EG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rgbClr val="E74011"/>
              </a:buClr>
              <a:buSzPct val="110000"/>
            </a:pPr>
            <a:r>
              <a:rPr lang="cs-CZ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senzorika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významně nižší preference pro výrobky z HU a AT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1734267" y="4493164"/>
            <a:ext cx="5665122" cy="2261665"/>
            <a:chOff x="2100069" y="3645224"/>
            <a:chExt cx="5665122" cy="2261665"/>
          </a:xfrm>
        </p:grpSpPr>
        <p:sp>
          <p:nvSpPr>
            <p:cNvPr id="7" name="TextovéPole 6"/>
            <p:cNvSpPr txBox="1"/>
            <p:nvPr/>
          </p:nvSpPr>
          <p:spPr>
            <a:xfrm>
              <a:off x="3203848" y="544522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069583" y="5408540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SRN</a:t>
              </a: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0069" y="3645224"/>
              <a:ext cx="2699999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5192" y="3645224"/>
              <a:ext cx="2699999" cy="1800000"/>
            </a:xfrm>
            <a:prstGeom prst="rect">
              <a:avLst/>
            </a:prstGeom>
          </p:spPr>
        </p:pic>
      </p:grp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720080"/>
          </a:xfrm>
        </p:spPr>
        <p:txBody>
          <a:bodyPr/>
          <a:lstStyle/>
          <a:p>
            <a:pPr algn="l"/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Dr. </a:t>
            </a:r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Oetker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Pizza </a:t>
            </a:r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Ristorante</a:t>
            </a:r>
            <a:endParaRPr lang="cs-CZ" sz="3600" dirty="0">
              <a:solidFill>
                <a:srgbClr val="E7401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9861"/>
            <a:ext cx="7643192" cy="4143749"/>
          </a:xfrm>
        </p:spPr>
        <p:txBody>
          <a:bodyPr/>
          <a:lstStyle/>
          <a:p>
            <a:pPr algn="just"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výrobky z AT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odlišné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deklarované složení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i množstvím vyobrazených a přítomných složek na výrobku (především Mozzarelly) od ostatních výrobků</a:t>
            </a:r>
          </a:p>
          <a:p>
            <a:pPr algn="just"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rozměrově zcela stejná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balení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odlišné plnění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CZ, SK, HU: 330 g; AT: 335 g)</a:t>
            </a:r>
          </a:p>
          <a:p>
            <a:pPr algn="just">
              <a:buClr>
                <a:srgbClr val="E74011"/>
              </a:buClr>
              <a:buSzPct val="110000"/>
            </a:pPr>
            <a:endParaRPr lang="cs-CZ" dirty="0">
              <a:solidFill>
                <a:schemeClr val="tx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1766638" y="4486590"/>
            <a:ext cx="5610724" cy="2261665"/>
            <a:chOff x="2100069" y="3573216"/>
            <a:chExt cx="5610724" cy="2261665"/>
          </a:xfrm>
        </p:grpSpPr>
        <p:sp>
          <p:nvSpPr>
            <p:cNvPr id="7" name="TextovéPole 6"/>
            <p:cNvSpPr txBox="1"/>
            <p:nvPr/>
          </p:nvSpPr>
          <p:spPr>
            <a:xfrm>
              <a:off x="3203846" y="537321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116175" y="5373216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AT</a:t>
              </a:r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0069" y="3573216"/>
              <a:ext cx="2699999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0794" y="3573216"/>
              <a:ext cx="2699999" cy="1800000"/>
            </a:xfrm>
            <a:prstGeom prst="rect">
              <a:avLst/>
            </a:prstGeom>
          </p:spPr>
        </p:pic>
      </p:grp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4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720080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Lenor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43749"/>
          </a:xfrm>
        </p:spPr>
        <p:txBody>
          <a:bodyPr/>
          <a:lstStyle/>
          <a:p>
            <a:pPr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rozměrově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zcela stejná balení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odlišné plnění (CZ, SK, HU 930 ml; AT, SRN, 990 ml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senzorika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: odlišnost CZ a SK výrobku</a:t>
            </a:r>
          </a:p>
          <a:p>
            <a:pPr>
              <a:buClr>
                <a:srgbClr val="E74011"/>
              </a:buClr>
              <a:buSzPct val="110000"/>
            </a:pPr>
            <a:endParaRPr lang="cs-CZ" dirty="0">
              <a:solidFill>
                <a:schemeClr val="tx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3254755" y="4571120"/>
            <a:ext cx="2634489" cy="2203716"/>
            <a:chOff x="2918748" y="3645224"/>
            <a:chExt cx="2634489" cy="2203716"/>
          </a:xfrm>
        </p:grpSpPr>
        <p:sp>
          <p:nvSpPr>
            <p:cNvPr id="7" name="TextovéPole 6"/>
            <p:cNvSpPr txBox="1"/>
            <p:nvPr/>
          </p:nvSpPr>
          <p:spPr>
            <a:xfrm>
              <a:off x="3271254" y="538592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709891" y="5387275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AT</a:t>
              </a:r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748" y="3645224"/>
              <a:ext cx="1197456" cy="1800000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5781" y="3645224"/>
              <a:ext cx="1197456" cy="1800000"/>
            </a:xfrm>
            <a:prstGeom prst="rect">
              <a:avLst/>
            </a:prstGeom>
          </p:spPr>
        </p:pic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6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720080"/>
          </a:xfrm>
        </p:spPr>
        <p:txBody>
          <a:bodyPr/>
          <a:lstStyle/>
          <a:p>
            <a:pPr algn="l"/>
            <a:r>
              <a:rPr lang="cs-CZ" sz="44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Persil</a:t>
            </a:r>
            <a:endParaRPr lang="cs-CZ" sz="4400" dirty="0">
              <a:solidFill>
                <a:srgbClr val="E7401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43749"/>
          </a:xfrm>
        </p:spPr>
        <p:txBody>
          <a:bodyPr/>
          <a:lstStyle/>
          <a:p>
            <a:pPr algn="just"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výrobky se liší v celkovém obsahu i zastoupení těkavých látek</a:t>
            </a:r>
          </a:p>
          <a:p>
            <a:pPr algn="just"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výrobky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ze SRN a AT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se liší od výrobků z SK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CZ, HU v obsahu </a:t>
            </a:r>
            <a:r>
              <a:rPr lang="cs-CZ" smtClean="0">
                <a:solidFill>
                  <a:schemeClr val="tx1"/>
                </a:solidFill>
                <a:latin typeface="Calibri" panose="020F0502020204030204" pitchFamily="34" charset="0"/>
              </a:rPr>
              <a:t>aktivních látek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E74011"/>
              </a:buClr>
              <a:buSzPct val="110000"/>
            </a:pPr>
            <a:r>
              <a:rPr lang="cs-CZ" u="sng" dirty="0">
                <a:solidFill>
                  <a:schemeClr val="tx1"/>
                </a:solidFill>
                <a:latin typeface="Calibri" panose="020F0502020204030204" pitchFamily="34" charset="0"/>
              </a:rPr>
              <a:t>senzorika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: rozdíly mezi výrobky</a:t>
            </a:r>
          </a:p>
          <a:p>
            <a:pPr algn="just">
              <a:buClr>
                <a:srgbClr val="E74011"/>
              </a:buClr>
              <a:buSzPct val="110000"/>
            </a:pPr>
            <a:endParaRPr lang="cs-CZ" dirty="0">
              <a:solidFill>
                <a:schemeClr val="tx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4831166" y="4376572"/>
            <a:ext cx="4132626" cy="2242343"/>
            <a:chOff x="2851341" y="3664546"/>
            <a:chExt cx="4132626" cy="2242343"/>
          </a:xfrm>
        </p:grpSpPr>
        <p:sp>
          <p:nvSpPr>
            <p:cNvPr id="7" name="TextovéPole 6"/>
            <p:cNvSpPr txBox="1"/>
            <p:nvPr/>
          </p:nvSpPr>
          <p:spPr>
            <a:xfrm>
              <a:off x="3203848" y="544522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273927" y="544522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SRN</a:t>
              </a: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1341" y="3664546"/>
              <a:ext cx="1197456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3968" y="3667843"/>
              <a:ext cx="2699999" cy="1800000"/>
            </a:xfrm>
            <a:prstGeom prst="rect">
              <a:avLst/>
            </a:prstGeom>
          </p:spPr>
        </p:pic>
      </p:grp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29327"/>
              </p:ext>
            </p:extLst>
          </p:nvPr>
        </p:nvGraphicFramePr>
        <p:xfrm>
          <a:off x="131847" y="4005064"/>
          <a:ext cx="4391792" cy="2548766"/>
        </p:xfrm>
        <a:graphic>
          <a:graphicData uri="http://schemas.openxmlformats.org/drawingml/2006/table">
            <a:tbl>
              <a:tblPr firstRow="1" firstCol="1" bandRow="1"/>
              <a:tblGrid>
                <a:gridCol w="643869"/>
                <a:gridCol w="1656184"/>
                <a:gridCol w="2091739"/>
              </a:tblGrid>
              <a:tr h="971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Středně tvrdá voda, střední znečištění, pračka 4-5 kg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Aktivní látky na dávku praní podle deklarace / aktivní látky absolutně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 ml ~ ± 70 g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9,7 g / 13,8 %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 ml ~ ± 70 g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9,5 g / 13,6 %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 ml ~ ± 70 g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11,3 g / 16,2 %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SRN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 ml ~ 65 g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11,4 g / 17,5 %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 ml ~ ± 70 g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 g / 13,4 %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97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133" y="953215"/>
            <a:ext cx="8219256" cy="720080"/>
          </a:xfrm>
        </p:spPr>
        <p:txBody>
          <a:bodyPr/>
          <a:lstStyle/>
          <a:p>
            <a:pPr algn="l"/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Realizace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781120"/>
            <a:ext cx="8229600" cy="4143749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porovnat kvalitativní znaky vybraných potravin původem z CZ, SK, AT, SRN a HU za účelem zhodnocení jejich shodnosti resp.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rozdílnosti</a:t>
            </a:r>
          </a:p>
          <a:p>
            <a:pPr algn="just">
              <a:buClr>
                <a:srgbClr val="E74011"/>
              </a:buClr>
              <a:buSzPct val="110000"/>
            </a:pPr>
            <a:r>
              <a:rPr lang="cs-CZ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zadavatel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cs-CZ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Ministerstvo zemědělství České republiky</a:t>
            </a:r>
            <a:endParaRPr lang="cs-CZ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E74011"/>
              </a:buClr>
              <a:buSzPct val="110000"/>
            </a:pPr>
            <a:r>
              <a:rPr lang="cs-CZ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zpracovatel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Ústav konzervace potravin, VŠCHT Praha</a:t>
            </a:r>
          </a:p>
          <a:p>
            <a:pPr lvl="2" algn="just">
              <a:buClr>
                <a:srgbClr val="E74011"/>
              </a:buClr>
              <a:buSzPct val="110000"/>
            </a:pPr>
            <a:r>
              <a:rPr lang="cs-CZ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vedoucí projektu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: doc.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Ing.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Aleš Rajchl,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Ph.D.</a:t>
            </a:r>
          </a:p>
          <a:p>
            <a:pPr lvl="2" algn="just">
              <a:buClr>
                <a:srgbClr val="E74011"/>
              </a:buClr>
              <a:buSzPct val="110000"/>
            </a:pPr>
            <a:r>
              <a:rPr lang="cs-CZ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koordinátor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: Ing. Jan Pivoňka, Ph.D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lvl="2" algn="just">
              <a:buClr>
                <a:srgbClr val="E74011"/>
              </a:buClr>
              <a:buSzPct val="110000"/>
            </a:pPr>
            <a:r>
              <a:rPr lang="cs-CZ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administrátor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: Ing. Magdaléna Hrubá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E74011"/>
              </a:buClr>
              <a:buSzPct val="110000"/>
              <a:buFont typeface="+mj-lt"/>
              <a:buAutoNum type="arabicParenR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Komisionální výběr výrobků, zasedání komise </a:t>
            </a:r>
          </a:p>
          <a:p>
            <a:pPr marL="457200" indent="-457200" algn="just">
              <a:buClr>
                <a:srgbClr val="E74011"/>
              </a:buClr>
              <a:buSzPct val="110000"/>
              <a:buFont typeface="+mj-lt"/>
              <a:buAutoNum type="arabicParenR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Laboratoře VŠCHT Praha a Laboratoře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EUROFINS CZ, s.r.o.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E74011"/>
              </a:buClr>
              <a:buSzPct val="110000"/>
              <a:buFont typeface="+mj-lt"/>
              <a:buAutoNum type="arabicParenR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Senzorický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panel VŠCHT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Praha, preferenční pořadová zkouška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E74011"/>
              </a:buClr>
              <a:buSzPct val="110000"/>
              <a:buFont typeface="+mj-lt"/>
              <a:buAutoNum type="arabicParenR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Komisionální posouzení výrobků, zasedání komise </a:t>
            </a:r>
          </a:p>
          <a:p>
            <a:pPr marL="457200" indent="-457200" algn="just">
              <a:buClr>
                <a:srgbClr val="E74011"/>
              </a:buClr>
              <a:buSzPct val="110000"/>
              <a:buFont typeface="+mj-lt"/>
              <a:buAutoNum type="arabicParenR"/>
            </a:pP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24" y="157685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5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133" y="953215"/>
            <a:ext cx="8219256" cy="720080"/>
          </a:xfrm>
        </p:spPr>
        <p:txBody>
          <a:bodyPr/>
          <a:lstStyle/>
          <a:p>
            <a:pPr algn="l"/>
            <a:r>
              <a:rPr lang="cs-CZ" sz="3600" dirty="0" smtClean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Výběr výrobků a výsledky</a:t>
            </a:r>
            <a:endParaRPr lang="cs-CZ" sz="3600" dirty="0">
              <a:solidFill>
                <a:srgbClr val="E7401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781120"/>
            <a:ext cx="8229600" cy="4143749"/>
          </a:xfrm>
        </p:spPr>
        <p:txBody>
          <a:bodyPr>
            <a:normAutofit/>
          </a:bodyPr>
          <a:lstStyle/>
          <a:p>
            <a:pPr algn="just"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na 1. jednání komise 27. 04. 2017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30 výrobků</a:t>
            </a:r>
          </a:p>
          <a:p>
            <a:pPr marL="0" indent="0" algn="just">
              <a:buClr>
                <a:srgbClr val="E74011"/>
              </a:buClr>
              <a:buSzPct val="110000"/>
              <a:buNone/>
            </a:pPr>
            <a:endParaRPr lang="cs-CZ" dirty="0" smtClean="0">
              <a:solidFill>
                <a:schemeClr val="tx1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algn="just"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po 1. jednání komise 27. 04. 2017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21 výrobků se stejným marketingovým záměrem</a:t>
            </a:r>
          </a:p>
          <a:p>
            <a:pPr marL="0" indent="0" algn="just">
              <a:buClr>
                <a:srgbClr val="E74011"/>
              </a:buClr>
              <a:buSzPct val="110000"/>
              <a:buNone/>
            </a:pPr>
            <a:endParaRPr lang="cs-CZ" dirty="0" smtClean="0">
              <a:solidFill>
                <a:schemeClr val="tx1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algn="just"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2. jednání komise 29. 05. 2017</a:t>
            </a:r>
          </a:p>
          <a:p>
            <a:pPr lvl="1" algn="just">
              <a:buClr>
                <a:srgbClr val="E74011"/>
              </a:buClr>
              <a:buSzPct val="110000"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13 výrobků označeno za odlišné</a:t>
            </a:r>
          </a:p>
          <a:p>
            <a:pPr lvl="1" algn="just">
              <a:buClr>
                <a:srgbClr val="E74011"/>
              </a:buClr>
              <a:buSzPct val="110000"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5 výrobků označeno za mírně odlišné</a:t>
            </a:r>
          </a:p>
          <a:p>
            <a:pPr lvl="1" algn="just">
              <a:buClr>
                <a:srgbClr val="E74011"/>
              </a:buClr>
              <a:buSzPct val="110000"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3 výrobky označeny za stejné</a:t>
            </a:r>
          </a:p>
          <a:p>
            <a:pPr lvl="1" algn="just">
              <a:buClr>
                <a:srgbClr val="E74011"/>
              </a:buClr>
              <a:buSzPct val="110000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5 výrobků 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odlišné plnění do rozměrově zcela stejného balení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24" y="157685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9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720080"/>
          </a:xfrm>
        </p:spPr>
        <p:txBody>
          <a:bodyPr/>
          <a:lstStyle/>
          <a:p>
            <a:pPr algn="l"/>
            <a:r>
              <a:rPr lang="cs-CZ" sz="3600" dirty="0" err="1" smtClean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Nutella</a:t>
            </a:r>
            <a:endParaRPr lang="cs-CZ" sz="3600" dirty="0">
              <a:solidFill>
                <a:srgbClr val="E7401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43749"/>
          </a:xfrm>
        </p:spPr>
        <p:txBody>
          <a:bodyPr/>
          <a:lstStyle/>
          <a:p>
            <a:pPr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obsah kofeinu a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</a:rPr>
              <a:t>theobrominu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vyšší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 SRN </a:t>
            </a:r>
          </a:p>
          <a:p>
            <a:pPr marL="800100" lvl="1" indent="-342900">
              <a:buClr>
                <a:srgbClr val="E74011"/>
              </a:buClr>
              <a:buSzPct val="110000"/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použití odlišného kakaového prášku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anebo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>
              <a:buClr>
                <a:srgbClr val="E74011"/>
              </a:buClr>
              <a:buSzPct val="110000"/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odlišné dávkování kakaového prášku 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deklarovaný vyšší obsah bílkovin o 10 % v SRN 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u="sng" dirty="0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r>
              <a:rPr lang="cs-CZ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enzorika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: tmavší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barva výrobku v SRN</a:t>
            </a:r>
          </a:p>
          <a:p>
            <a:pPr>
              <a:buClr>
                <a:srgbClr val="E74011"/>
              </a:buClr>
              <a:buSzPct val="110000"/>
            </a:pP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rgbClr val="E74011"/>
              </a:buClr>
              <a:buSzPct val="110000"/>
            </a:pPr>
            <a:endParaRPr lang="cs-CZ" dirty="0">
              <a:solidFill>
                <a:schemeClr val="tx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1769399" y="4276738"/>
            <a:ext cx="5605201" cy="2310524"/>
            <a:chOff x="662404" y="2576260"/>
            <a:chExt cx="5605201" cy="2310524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7606" y="2576260"/>
              <a:ext cx="2699999" cy="1800000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404" y="2590709"/>
              <a:ext cx="2699999" cy="1800000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1766181" y="442511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448465" y="4407447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SRN</a:t>
              </a:r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18" y="159332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7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0186"/>
            <a:ext cx="8219256" cy="720080"/>
          </a:xfrm>
        </p:spPr>
        <p:txBody>
          <a:bodyPr/>
          <a:lstStyle/>
          <a:p>
            <a:pPr algn="l"/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M&amp;M's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Čokoládové </a:t>
            </a:r>
            <a:r>
              <a:rPr lang="cs-CZ" sz="3600" dirty="0" smtClean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dražé  </a:t>
            </a:r>
            <a:endParaRPr lang="cs-CZ" sz="3600" dirty="0">
              <a:solidFill>
                <a:srgbClr val="E7401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9929"/>
            <a:ext cx="8435280" cy="4143749"/>
          </a:xfrm>
        </p:spPr>
        <p:txBody>
          <a:bodyPr/>
          <a:lstStyle/>
          <a:p>
            <a:pPr algn="just"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výrobky se lišily složením (použitím jednotlivých tuků)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rozdíl neměl vliv na profil mastných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kyselin</a:t>
            </a:r>
          </a:p>
          <a:p>
            <a:pPr algn="just"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výrobky CZ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AT, HU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palmojádrový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tuk, palmový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tuk,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bambucký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tuk</a:t>
            </a:r>
          </a:p>
          <a:p>
            <a:pPr algn="just">
              <a:buClr>
                <a:srgbClr val="E74011"/>
              </a:buClr>
              <a:buSzPct val="110000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výrobky SK, SRN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kokosový olej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E74011"/>
              </a:buClr>
              <a:buSzPct val="110000"/>
            </a:pPr>
            <a:r>
              <a:rPr lang="cs-CZ" u="sng" dirty="0">
                <a:solidFill>
                  <a:schemeClr val="tx1"/>
                </a:solidFill>
                <a:latin typeface="Calibri" panose="020F0502020204030204" pitchFamily="34" charset="0"/>
              </a:rPr>
              <a:t>senzorika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: lišil se výrobek z Německa, méně preferovaný</a:t>
            </a:r>
          </a:p>
          <a:p>
            <a:pPr algn="just">
              <a:buClr>
                <a:srgbClr val="E74011"/>
              </a:buClr>
              <a:buSzPct val="110000"/>
            </a:pPr>
            <a:endParaRPr lang="cs-CZ" dirty="0">
              <a:solidFill>
                <a:schemeClr val="tx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848760" y="4473717"/>
            <a:ext cx="5672847" cy="2273680"/>
            <a:chOff x="1144406" y="3139587"/>
            <a:chExt cx="5672847" cy="227368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4406" y="3139587"/>
              <a:ext cx="2699999" cy="1800000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2248183" y="495160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121645" y="4951601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SRN</a:t>
              </a:r>
            </a:p>
          </p:txBody>
        </p: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7254" y="3139587"/>
              <a:ext cx="2699999" cy="1800000"/>
            </a:xfrm>
            <a:prstGeom prst="rect">
              <a:avLst/>
            </a:prstGeom>
          </p:spPr>
        </p:pic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2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75158"/>
            <a:ext cx="8219256" cy="720080"/>
          </a:xfrm>
        </p:spPr>
        <p:txBody>
          <a:bodyPr/>
          <a:lstStyle/>
          <a:p>
            <a:pPr algn="l"/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Nesquik</a:t>
            </a:r>
            <a:endParaRPr lang="cs-CZ" sz="3600" dirty="0">
              <a:solidFill>
                <a:srgbClr val="E7401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5425"/>
            <a:ext cx="8229600" cy="4143749"/>
          </a:xfrm>
        </p:spPr>
        <p:txBody>
          <a:bodyPr/>
          <a:lstStyle/>
          <a:p>
            <a:pPr algn="just"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výrobek ze SRN se liší obsahem kakaového prášku a přidanými vitamíny (potvrzeno analyticky)</a:t>
            </a:r>
          </a:p>
          <a:p>
            <a:pPr algn="just"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 kakaové sušiny v SRN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nižší ve srovnání s ostatními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rozpor s deklarací, deklarováno o 0,6 % víc než v ostatních zemí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5799596" y="4127075"/>
            <a:ext cx="2855278" cy="2261665"/>
            <a:chOff x="2267744" y="3717032"/>
            <a:chExt cx="2855278" cy="2261665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744" y="3717032"/>
              <a:ext cx="1197457" cy="1800000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2620250" y="551703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pic>
          <p:nvPicPr>
            <p:cNvPr id="8" name="Obrázek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0" t="-12" r="18475" b="12"/>
            <a:stretch/>
          </p:blipFill>
          <p:spPr bwMode="auto">
            <a:xfrm>
              <a:off x="3828257" y="3717032"/>
              <a:ext cx="1294765" cy="180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ovéPole 8"/>
            <p:cNvSpPr txBox="1"/>
            <p:nvPr/>
          </p:nvSpPr>
          <p:spPr>
            <a:xfrm>
              <a:off x="4230579" y="5517032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SRN</a:t>
              </a:r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5" y="75465"/>
            <a:ext cx="2667005" cy="795530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14007"/>
              </p:ext>
            </p:extLst>
          </p:nvPr>
        </p:nvGraphicFramePr>
        <p:xfrm>
          <a:off x="520443" y="4033064"/>
          <a:ext cx="4752528" cy="2449689"/>
        </p:xfrm>
        <a:graphic>
          <a:graphicData uri="http://schemas.openxmlformats.org/drawingml/2006/table">
            <a:tbl>
              <a:tblPr firstRow="1" firstCol="1" bandRow="1"/>
              <a:tblGrid>
                <a:gridCol w="648072"/>
                <a:gridCol w="1440160"/>
                <a:gridCol w="1152128"/>
                <a:gridCol w="1512168"/>
              </a:tblGrid>
              <a:tr h="982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Vitamin D3 (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Cholekalalciferol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[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/100 g]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Vitamin C [mg/100 g]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Vitamin B9 (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folate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[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/100 g]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181,0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137,0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123,0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188,0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190,0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SRN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88,5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305,0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189,0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22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720080"/>
          </a:xfrm>
        </p:spPr>
        <p:txBody>
          <a:bodyPr/>
          <a:lstStyle/>
          <a:p>
            <a:pPr algn="l"/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Teekanne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Zelený čaj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43749"/>
          </a:xfrm>
        </p:spPr>
        <p:txBody>
          <a:bodyPr/>
          <a:lstStyle/>
          <a:p>
            <a:pPr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výrobky se významně lišily při senzorickém posouzení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volně sypaný obsah sáčků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Source Sans Pro" panose="020B0503030403020204" pitchFamily="34" charset="-18"/>
              </a:rPr>
              <a:t>obsah kofeinu a extraktu v čajích se liší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Source Sans Pro" panose="020B0503030403020204" pitchFamily="34" charset="-18"/>
              </a:rPr>
              <a:t>variabilita vstupní suroviny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45836" y="4527352"/>
            <a:ext cx="5652327" cy="2202362"/>
            <a:chOff x="1115616" y="3500421"/>
            <a:chExt cx="5652327" cy="220236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616" y="3500421"/>
              <a:ext cx="2699999" cy="1800000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2219393" y="524111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173325" y="5241118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AT</a:t>
              </a:r>
            </a:p>
          </p:txBody>
        </p: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7944" y="3500421"/>
              <a:ext cx="2699999" cy="1800000"/>
            </a:xfrm>
            <a:prstGeom prst="rect">
              <a:avLst/>
            </a:prstGeom>
          </p:spPr>
        </p:pic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9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888" y="1133962"/>
            <a:ext cx="8219256" cy="720080"/>
          </a:xfrm>
        </p:spPr>
        <p:txBody>
          <a:bodyPr/>
          <a:lstStyle/>
          <a:p>
            <a:pPr algn="l"/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Jacobs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original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3v1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292" y="1835500"/>
            <a:ext cx="8229600" cy="4143749"/>
          </a:xfrm>
        </p:spPr>
        <p:txBody>
          <a:bodyPr/>
          <a:lstStyle/>
          <a:p>
            <a:pPr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výrobky ze SRN a AT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odlišný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obsah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cukrů, nasycených mastných kyselin a množství použité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kávy</a:t>
            </a:r>
          </a:p>
          <a:p>
            <a:pPr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rozměrově stejná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balení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odlišné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plnění (CZ, SK, HU: 15,2 g; AT, SRN: 18 g)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rgbClr val="E74011"/>
              </a:buClr>
              <a:buSzPct val="110000"/>
            </a:pPr>
            <a:r>
              <a:rPr lang="cs-CZ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senzorika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patrný rozdíl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barvě prášku </a:t>
            </a:r>
          </a:p>
          <a:p>
            <a:pPr>
              <a:buClr>
                <a:srgbClr val="E74011"/>
              </a:buClr>
              <a:buSzPct val="110000"/>
            </a:pP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1950926" y="4686176"/>
            <a:ext cx="5273179" cy="2005496"/>
            <a:chOff x="1149574" y="3820143"/>
            <a:chExt cx="5670501" cy="2261665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9574" y="3820143"/>
              <a:ext cx="2699999" cy="1800000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5225457" y="5620142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AT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253351" y="562014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076" y="3826295"/>
              <a:ext cx="2699999" cy="1800000"/>
            </a:xfrm>
            <a:prstGeom prst="rect">
              <a:avLst/>
            </a:prstGeom>
          </p:spPr>
        </p:pic>
      </p:grp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00210"/>
              </p:ext>
            </p:extLst>
          </p:nvPr>
        </p:nvGraphicFramePr>
        <p:xfrm>
          <a:off x="1481791" y="3881923"/>
          <a:ext cx="5930602" cy="721818"/>
        </p:xfrm>
        <a:graphic>
          <a:graphicData uri="http://schemas.openxmlformats.org/drawingml/2006/table">
            <a:tbl>
              <a:tblPr firstRow="1" firstCol="1" bandRow="1"/>
              <a:tblGrid>
                <a:gridCol w="2304073">
                  <a:extLst>
                    <a:ext uri="{9D8B030D-6E8A-4147-A177-3AD203B41FA5}">
                      <a16:colId xmlns:a16="http://schemas.microsoft.com/office/drawing/2014/main" xmlns="" val="164534620"/>
                    </a:ext>
                  </a:extLst>
                </a:gridCol>
                <a:gridCol w="749846">
                  <a:extLst>
                    <a:ext uri="{9D8B030D-6E8A-4147-A177-3AD203B41FA5}">
                      <a16:colId xmlns:a16="http://schemas.microsoft.com/office/drawing/2014/main" xmlns="" val="2384327817"/>
                    </a:ext>
                  </a:extLst>
                </a:gridCol>
                <a:gridCol w="777113">
                  <a:extLst>
                    <a:ext uri="{9D8B030D-6E8A-4147-A177-3AD203B41FA5}">
                      <a16:colId xmlns:a16="http://schemas.microsoft.com/office/drawing/2014/main" xmlns="" val="3330978760"/>
                    </a:ext>
                  </a:extLst>
                </a:gridCol>
                <a:gridCol w="613511">
                  <a:extLst>
                    <a:ext uri="{9D8B030D-6E8A-4147-A177-3AD203B41FA5}">
                      <a16:colId xmlns:a16="http://schemas.microsoft.com/office/drawing/2014/main" xmlns="" val="3715263155"/>
                    </a:ext>
                  </a:extLst>
                </a:gridCol>
                <a:gridCol w="736213">
                  <a:extLst>
                    <a:ext uri="{9D8B030D-6E8A-4147-A177-3AD203B41FA5}">
                      <a16:colId xmlns:a16="http://schemas.microsoft.com/office/drawing/2014/main" xmlns="" val="1731103699"/>
                    </a:ext>
                  </a:extLst>
                </a:gridCol>
                <a:gridCol w="749846">
                  <a:extLst>
                    <a:ext uri="{9D8B030D-6E8A-4147-A177-3AD203B41FA5}">
                      <a16:colId xmlns:a16="http://schemas.microsoft.com/office/drawing/2014/main" xmlns="" val="3437672305"/>
                    </a:ext>
                  </a:extLst>
                </a:gridCol>
              </a:tblGrid>
              <a:tr h="240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 [15,2 g]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 [15,2 g]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[18 g]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SRN [18 g]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 [15,2 g]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63295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Obsah kofeinu na sáček výrobku [mg]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3163666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Obsah cukrů na sáček výrobku [g]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053477"/>
                  </a:ext>
                </a:extLst>
              </a:tr>
            </a:tbl>
          </a:graphicData>
        </a:graphic>
      </p:graphicFrame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4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720080"/>
          </a:xfrm>
        </p:spPr>
        <p:txBody>
          <a:bodyPr/>
          <a:lstStyle/>
          <a:p>
            <a:pPr algn="l"/>
            <a:r>
              <a:rPr lang="cs-CZ" sz="3600" dirty="0" err="1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Nestea</a:t>
            </a:r>
            <a:r>
              <a:rPr lang="cs-CZ" sz="3600" dirty="0">
                <a:solidFill>
                  <a:srgbClr val="E74011"/>
                </a:solidFill>
                <a:effectLst/>
                <a:latin typeface="Calibri" panose="020F0502020204030204" pitchFamily="34" charset="0"/>
              </a:rPr>
              <a:t> Citronový čaj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003232" cy="4143749"/>
          </a:xfrm>
        </p:spPr>
        <p:txBody>
          <a:bodyPr/>
          <a:lstStyle/>
          <a:p>
            <a:pPr algn="just">
              <a:buClr>
                <a:srgbClr val="E74011"/>
              </a:buClr>
              <a:buSzPct val="110000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ve výrobku ze SRN nebylo použito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sladidlo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</a:rPr>
              <a:t>steviol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-glykosidy a obsahuje více cukrů</a:t>
            </a:r>
          </a:p>
          <a:p>
            <a:pPr algn="just">
              <a:buClr>
                <a:srgbClr val="E74011"/>
              </a:buClr>
              <a:buSzPct val="110000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výrobek ze SRN je odlišný od výrobků z ostatních zemí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E73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3185918" y="4439878"/>
            <a:ext cx="2772164" cy="2251794"/>
            <a:chOff x="1619672" y="3645024"/>
            <a:chExt cx="2772164" cy="2251794"/>
          </a:xfrm>
        </p:grpSpPr>
        <p:pic>
          <p:nvPicPr>
            <p:cNvPr id="7" name="Obrázek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3645024"/>
              <a:ext cx="1296000" cy="1800000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2021450" y="543515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CZ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398228" y="5435152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SRN</a:t>
              </a:r>
            </a:p>
          </p:txBody>
        </p:sp>
        <p:pic>
          <p:nvPicPr>
            <p:cNvPr id="10" name="Obrázek 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836" y="3645024"/>
              <a:ext cx="1296000" cy="1800000"/>
            </a:xfrm>
            <a:prstGeom prst="rect">
              <a:avLst/>
            </a:prstGeom>
          </p:spPr>
        </p:pic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202179"/>
            <a:ext cx="26670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9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2700</TotalTime>
  <Words>1043</Words>
  <Application>Microsoft Office PowerPoint</Application>
  <PresentationFormat>Předvádění na obrazovce (4:3)</PresentationFormat>
  <Paragraphs>190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Exekutivní</vt:lpstr>
      <vt:lpstr>Testování kvality výrobků stejných obchodních značek prodávaných v ČR a okolních státech EU</vt:lpstr>
      <vt:lpstr>Realizace projektu</vt:lpstr>
      <vt:lpstr>Výběr výrobků a výsledky</vt:lpstr>
      <vt:lpstr>Nutella</vt:lpstr>
      <vt:lpstr>M&amp;M's Čokoládové dražé  </vt:lpstr>
      <vt:lpstr>Nesquik</vt:lpstr>
      <vt:lpstr>Teekanne Zelený čaj</vt:lpstr>
      <vt:lpstr>Jacobs original 3v1</vt:lpstr>
      <vt:lpstr>Nestea Citronový čaj</vt:lpstr>
      <vt:lpstr>Tulip Luncheon meat</vt:lpstr>
      <vt:lpstr>Kiri z tvarohu a smetany  </vt:lpstr>
      <vt:lpstr>Danone Activia jahoda</vt:lpstr>
      <vt:lpstr>Lay's solené </vt:lpstr>
      <vt:lpstr>Kaufland Bílý jogurt </vt:lpstr>
      <vt:lpstr>Iglo Rybí prsty</vt:lpstr>
      <vt:lpstr>Dr. Oetker Pizza Ristorante</vt:lpstr>
      <vt:lpstr>Lenor</vt:lpstr>
      <vt:lpstr>Persil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nadpis prezentace</dc:title>
  <dc:creator>Husnikova Dana</dc:creator>
  <cp:lastModifiedBy>Fraňková Monika</cp:lastModifiedBy>
  <cp:revision>152</cp:revision>
  <cp:lastPrinted>2017-07-10T06:25:54Z</cp:lastPrinted>
  <dcterms:created xsi:type="dcterms:W3CDTF">2014-11-07T09:28:43Z</dcterms:created>
  <dcterms:modified xsi:type="dcterms:W3CDTF">2017-07-10T11:09:25Z</dcterms:modified>
</cp:coreProperties>
</file>